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23/04/1441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23/04/1441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23/04/1441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JO" sz="2800" b="1" dirty="0"/>
              <a:t>لف الإسناد أو الملف الأستاذ (</a:t>
            </a:r>
            <a:r>
              <a:rPr lang="en-US" sz="2800" b="1" dirty="0"/>
              <a:t>Authority File):</a:t>
            </a:r>
            <a:endParaRPr lang="ar-JO" sz="2800" dirty="0"/>
          </a:p>
        </p:txBody>
      </p:sp>
      <p:sp>
        <p:nvSpPr>
          <p:cNvPr id="3" name="عنصر نائب للمحتوى 2"/>
          <p:cNvSpPr>
            <a:spLocks noGrp="1"/>
          </p:cNvSpPr>
          <p:nvPr>
            <p:ph idx="1"/>
          </p:nvPr>
        </p:nvSpPr>
        <p:spPr/>
        <p:txBody>
          <a:bodyPr>
            <a:normAutofit fontScale="70000" lnSpcReduction="20000"/>
          </a:bodyPr>
          <a:lstStyle/>
          <a:p>
            <a:r>
              <a:rPr lang="ar-JO" dirty="0"/>
              <a:t/>
            </a:r>
            <a:br>
              <a:rPr lang="ar-JO" dirty="0"/>
            </a:br>
            <a:r>
              <a:rPr lang="ar-JO" dirty="0"/>
              <a:t/>
            </a:r>
            <a:br>
              <a:rPr lang="ar-JO" dirty="0"/>
            </a:br>
            <a:r>
              <a:rPr lang="ar-JO" b="1" dirty="0"/>
              <a:t>ثانياً: ملف الإسناد أو الملف الأستاذ (</a:t>
            </a:r>
            <a:r>
              <a:rPr lang="en-US" b="1" dirty="0"/>
              <a:t>Authority File):</a:t>
            </a:r>
            <a:r>
              <a:rPr lang="en-US" dirty="0"/>
              <a:t/>
            </a:r>
            <a:br>
              <a:rPr lang="en-US" dirty="0"/>
            </a:br>
            <a:r>
              <a:rPr lang="ar-JO" b="1" dirty="0"/>
              <a:t>في مجال توثيق المعلومات المحوسبة، هذا الملف يشتمل على قرارات تخص لغة التكشيف، حيث يتم تحديد أشكال العناوين، ومصطلحات التكشيف، والمترادفات، وغيرها من المصطلحات التي قد تستخدم في استرجاع المعلومات.</a:t>
            </a:r>
            <a:r>
              <a:rPr lang="ar-JO" dirty="0"/>
              <a:t/>
            </a:r>
            <a:br>
              <a:rPr lang="ar-JO" dirty="0"/>
            </a:br>
            <a:r>
              <a:rPr lang="ar-JO" b="1" dirty="0"/>
              <a:t>وعلى هذا الأساس فهو ملف له أهميته في تأمين الأشكال المقبولة، أو المتفق عليها من جهات ذات سلطات لغوية أو علمية، كالمجمع العلمية، في تأمين الصيغ ولأشكال المقبولة للمصطلحات ورؤوس الموضوعات، أو نقاط الوصول لمجموعة من التسجيلات الببليوغرافية (</a:t>
            </a:r>
            <a:r>
              <a:rPr lang="en-US" b="1" dirty="0"/>
              <a:t>bibliographic records) </a:t>
            </a:r>
            <a:r>
              <a:rPr lang="ar-JO" b="1" dirty="0"/>
              <a:t>كما تتضمن روابط وإحالات (</a:t>
            </a:r>
            <a:r>
              <a:rPr lang="en-US" b="1" dirty="0"/>
              <a:t>cross references) </a:t>
            </a:r>
            <a:r>
              <a:rPr lang="ar-JO" b="1" dirty="0"/>
              <a:t>من أشكال غير مفضلة الاستخدام إلى أشكال مفضلة الاستخدام، إضافة إلى الروابط من أشكال ومصطلحات قديمة إلى أشكال ومصطلحات حديثة أو مستحدثة فرضتها التطورات التكنولوجية والاصطلاحية. كذلك فإن ملف الإسناد قد يشتمل على إحالات من مصطلحات أعم إلى مصطلحات أضيق مترابطة، ذات علاقة.</a:t>
            </a:r>
            <a:r>
              <a:rPr lang="ar-JO" dirty="0"/>
              <a:t/>
            </a:r>
            <a:br>
              <a:rPr lang="ar-JO" dirty="0"/>
            </a:br>
            <a:r>
              <a:rPr lang="ar-JO" dirty="0"/>
              <a:t/>
            </a:r>
            <a:br>
              <a:rPr lang="ar-JO" dirty="0"/>
            </a:br>
            <a:endParaRPr lang="ar-JO" dirty="0"/>
          </a:p>
        </p:txBody>
      </p:sp>
    </p:spTree>
    <p:extLst>
      <p:ext uri="{BB962C8B-B14F-4D97-AF65-F5344CB8AC3E}">
        <p14:creationId xmlns:p14="http://schemas.microsoft.com/office/powerpoint/2010/main" val="3955604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0000" lnSpcReduction="20000"/>
          </a:bodyPr>
          <a:lstStyle/>
          <a:p>
            <a:r>
              <a:rPr lang="ar-JO" b="1" dirty="0"/>
              <a:t>وعلى أساس ما تقدم نستطيق أن نعرف ملف الإسناد (أو املف الأستاذ) بأنه الملف الذي يضم شكل الاسم (الأشخاص، الهيئات، الأماكن الجغرافية، المؤسسات... الخ) أو العنوان أو رأس الموضوع أو الواصفة المستخدمة في التسجيلة الببليوغرافية والمعتمدة من قبل مؤسسات المعلومات، ومنها المكتبات ومراز الوثائق، وبعبارة أخرى أنه الصيغة المقننة التي يعتمدها المركز لأغراض التحليل الموضوعي والفهرسة والتكشيف ونظم الاسترجاع.</a:t>
            </a:r>
            <a:r>
              <a:rPr lang="ar-JO" dirty="0"/>
              <a:t/>
            </a:r>
            <a:br>
              <a:rPr lang="ar-JO" dirty="0"/>
            </a:br>
            <a:r>
              <a:rPr lang="ar-JO" b="1" dirty="0"/>
              <a:t>ويعد ملف الأستاذ من أهم الركائز والأدوات (</a:t>
            </a:r>
            <a:r>
              <a:rPr lang="en-US" b="1" dirty="0"/>
              <a:t>tools) </a:t>
            </a:r>
            <a:r>
              <a:rPr lang="ar-JO" b="1" dirty="0"/>
              <a:t>التي تستخدم مع النظم المحوسبة لغرض تنظيم عمليات المعالجة الفنية واسترجاع وتبادل المعلومات بين مراكز ومؤسسات المعلومات بأسلوب موحد ومقنن يضمن انسيابية المعلومات وتنسيقها بين الجهات المتعددة. أما أنواع ملف الأستاذ من حيث المعالجة الموضوعية فأهمها الآتي:</a:t>
            </a:r>
            <a:r>
              <a:rPr lang="ar-JO" dirty="0"/>
              <a:t/>
            </a:r>
            <a:br>
              <a:rPr lang="ar-JO" dirty="0"/>
            </a:br>
            <a:r>
              <a:rPr lang="ar-JO" b="1" dirty="0"/>
              <a:t>1. ملف الأسماء للأشخاص</a:t>
            </a:r>
            <a:r>
              <a:rPr lang="ar-JO" dirty="0"/>
              <a:t/>
            </a:r>
            <a:br>
              <a:rPr lang="ar-JO" dirty="0"/>
            </a:br>
            <a:r>
              <a:rPr lang="ar-JO" b="1" dirty="0"/>
              <a:t>2. ملف أسماء الهيئات والمؤسسات</a:t>
            </a:r>
            <a:r>
              <a:rPr lang="ar-JO" dirty="0"/>
              <a:t/>
            </a:r>
            <a:br>
              <a:rPr lang="ar-JO" dirty="0"/>
            </a:br>
            <a:r>
              <a:rPr lang="ar-JO" b="1" dirty="0"/>
              <a:t>3. ملف الأسماء الجغرافية</a:t>
            </a:r>
            <a:r>
              <a:rPr lang="ar-JO" dirty="0"/>
              <a:t/>
            </a:r>
            <a:br>
              <a:rPr lang="ar-JO" dirty="0"/>
            </a:br>
            <a:r>
              <a:rPr lang="ar-JO" b="1" dirty="0"/>
              <a:t>4. ملف العناوين الموحدة</a:t>
            </a:r>
            <a:r>
              <a:rPr lang="ar-JO" dirty="0"/>
              <a:t/>
            </a:r>
            <a:br>
              <a:rPr lang="ar-JO" dirty="0"/>
            </a:br>
            <a:r>
              <a:rPr lang="ar-JO" b="1" dirty="0"/>
              <a:t>5. ملف المواصفات أو رؤوس الموضوعات</a:t>
            </a:r>
            <a:r>
              <a:rPr lang="ar-JO" dirty="0"/>
              <a:t/>
            </a:r>
            <a:br>
              <a:rPr lang="ar-JO" dirty="0"/>
            </a:br>
            <a:endParaRPr lang="ar-JO" dirty="0"/>
          </a:p>
        </p:txBody>
      </p:sp>
    </p:spTree>
    <p:extLst>
      <p:ext uri="{BB962C8B-B14F-4D97-AF65-F5344CB8AC3E}">
        <p14:creationId xmlns:p14="http://schemas.microsoft.com/office/powerpoint/2010/main" val="557912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7500" lnSpcReduction="20000"/>
          </a:bodyPr>
          <a:lstStyle/>
          <a:p>
            <a:r>
              <a:rPr lang="ar-JO" b="1" dirty="0"/>
              <a:t>كما يمكن أن تقسم الملفات من حيث شكلها إلى نوعين هما، ملف الأستاذ اليدوي، ثم ملف الأستاذ المحوسب</a:t>
            </a:r>
            <a:r>
              <a:rPr lang="ar-JO" dirty="0"/>
              <a:t/>
            </a:r>
            <a:br>
              <a:rPr lang="ar-JO" dirty="0"/>
            </a:br>
            <a:r>
              <a:rPr lang="ar-JO" b="1" dirty="0"/>
              <a:t>وملف الأستاذ المحوسب (</a:t>
            </a:r>
            <a:r>
              <a:rPr lang="en-US" b="1" dirty="0"/>
              <a:t>Automatical Autority file) </a:t>
            </a:r>
            <a:r>
              <a:rPr lang="ar-JO" b="1" dirty="0"/>
              <a:t>فهو عبارة عن قاعدة بيانات مستقلة عن القاعدة الببليوغرافية الأساسية للمكتبة ولكنها ترتبط بها بشكل غير مرئي للمستفيد – إذا سمح النظام بذلك- وفي حالة عدم إمكانية تحقيق ذلك يتم استخراج قوائم مطبوعة لمحتويات الملف بين حين وأخر ويحدث باستمرار. ومن أهم قوائم ملف الأستاذ المحوسب:</a:t>
            </a:r>
            <a:r>
              <a:rPr lang="ar-JO" dirty="0"/>
              <a:t/>
            </a:r>
            <a:br>
              <a:rPr lang="ar-JO" dirty="0"/>
            </a:br>
            <a:r>
              <a:rPr lang="ar-JO" b="1" dirty="0"/>
              <a:t>1. الاقتصاد في الوقت</a:t>
            </a:r>
            <a:r>
              <a:rPr lang="ar-JO" dirty="0"/>
              <a:t/>
            </a:r>
            <a:br>
              <a:rPr lang="ar-JO" dirty="0"/>
            </a:br>
            <a:r>
              <a:rPr lang="ar-JO" b="1" dirty="0"/>
              <a:t>2. تقليص الأخطاء في مرحلة إدخال البيانات إلى القاعدة الببليوغرافية</a:t>
            </a:r>
            <a:r>
              <a:rPr lang="ar-JO" dirty="0"/>
              <a:t/>
            </a:r>
            <a:br>
              <a:rPr lang="ar-JO" dirty="0"/>
            </a:br>
            <a:r>
              <a:rPr lang="ar-JO" b="1" dirty="0"/>
              <a:t>3. تحسين عملية استرجاع المعلومات، إذ يمكن اعتماده كملف مقلوب</a:t>
            </a:r>
            <a:r>
              <a:rPr lang="ar-JO" dirty="0"/>
              <a:t/>
            </a:r>
            <a:br>
              <a:rPr lang="ar-JO" dirty="0"/>
            </a:br>
            <a:r>
              <a:rPr lang="ar-JO" b="1" dirty="0"/>
              <a:t>4. معالجة البيانات في بيئة متعددة اللغات</a:t>
            </a:r>
            <a:r>
              <a:rPr lang="ar-JO" dirty="0"/>
              <a:t/>
            </a:r>
            <a:br>
              <a:rPr lang="ar-JO" dirty="0"/>
            </a:br>
            <a:r>
              <a:rPr lang="ar-JO" b="1" dirty="0"/>
              <a:t>5. إصدار كشافات متعددة (موضوعية، جغرافية... الخ)</a:t>
            </a:r>
            <a:r>
              <a:rPr lang="ar-JO" dirty="0"/>
              <a:t/>
            </a:r>
            <a:br>
              <a:rPr lang="ar-JO" dirty="0"/>
            </a:br>
            <a:endParaRPr lang="ar-JO" dirty="0"/>
          </a:p>
        </p:txBody>
      </p:sp>
    </p:spTree>
    <p:extLst>
      <p:ext uri="{BB962C8B-B14F-4D97-AF65-F5344CB8AC3E}">
        <p14:creationId xmlns:p14="http://schemas.microsoft.com/office/powerpoint/2010/main" val="4235499313"/>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99</Words>
  <Application>Microsoft Office PowerPoint</Application>
  <PresentationFormat>عرض على الشاشة (3:4)‏</PresentationFormat>
  <Paragraphs>4</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سمة Office</vt:lpstr>
      <vt:lpstr>لف الإسناد أو الملف الأستاذ (Authority File):</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لف الإسناد أو الملف الأستاذ (Authority File):</dc:title>
  <dc:creator>gega</dc:creator>
  <cp:lastModifiedBy>gega</cp:lastModifiedBy>
  <cp:revision>1</cp:revision>
  <dcterms:created xsi:type="dcterms:W3CDTF">2019-12-20T17:11:34Z</dcterms:created>
  <dcterms:modified xsi:type="dcterms:W3CDTF">2019-12-20T17:14:35Z</dcterms:modified>
</cp:coreProperties>
</file>